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jpg" ContentType="image/jpe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61" r:id="rId2"/>
  </p:sldMasterIdLst>
  <p:notesMasterIdLst>
    <p:notesMasterId r:id="rId27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7" d="100"/>
          <a:sy n="87" d="100"/>
        </p:scale>
        <p:origin x="-85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notesMaster" Target="notesMasters/notesMaster1.xml"/><Relationship Id="rId28" Type="http://schemas.openxmlformats.org/officeDocument/2006/relationships/printerSettings" Target="printerSettings/printerSettings1.bin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95301071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" name="Shape 4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Shape 12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Shape 1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Shape 14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" name="Shape 14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Shape 1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Shape 164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Shape 16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Shape 17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Shape 180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1" name="Shape 1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hape 188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9" name="Shape 18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Shape 196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7" name="Shape 19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" name="Shape 5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Shape 204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5" name="Shape 20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Clr>
                <a:schemeClr val="dk1"/>
              </a:buClr>
              <a:buSzPct val="100000"/>
              <a:buFont typeface="Arial"/>
              <a:buNone/>
            </a:pPr>
            <a:r>
              <a:rPr lang="en"/>
              <a:t>Daily warm up</a:t>
            </a:r>
          </a:p>
          <a:p>
            <a:pPr lvl="0" rtl="0">
              <a:buClr>
                <a:schemeClr val="dk1"/>
              </a:buClr>
              <a:buSzPct val="100000"/>
              <a:buFont typeface="Arial"/>
              <a:buNone/>
            </a:pPr>
            <a:r>
              <a:rPr lang="en"/>
              <a:t>partnering students</a:t>
            </a:r>
          </a:p>
          <a:p>
            <a:pPr lvl="0" rtl="0">
              <a:buClr>
                <a:schemeClr val="dk1"/>
              </a:buClr>
              <a:buSzPct val="100000"/>
              <a:buFont typeface="Arial"/>
              <a:buNone/>
            </a:pPr>
            <a:r>
              <a:rPr lang="en"/>
              <a:t>parent survey</a:t>
            </a:r>
          </a:p>
          <a:p>
            <a:pPr lvl="0" rtl="0">
              <a:buClr>
                <a:schemeClr val="dk1"/>
              </a:buClr>
              <a:buSzPct val="100000"/>
              <a:buFont typeface="Arial"/>
              <a:buNone/>
            </a:pPr>
            <a:r>
              <a:rPr lang="en"/>
              <a:t>checking for understanding</a:t>
            </a:r>
          </a:p>
          <a:p>
            <a:pPr lvl="0" rtl="0">
              <a:buClr>
                <a:schemeClr val="dk1"/>
              </a:buClr>
              <a:buSzPct val="100000"/>
              <a:buFont typeface="Arial"/>
              <a:buNone/>
            </a:pPr>
            <a:r>
              <a:rPr lang="en"/>
              <a:t>brainstorming </a:t>
            </a:r>
          </a:p>
          <a:p>
            <a:pPr lvl="0" rtl="0">
              <a:buClr>
                <a:schemeClr val="dk1"/>
              </a:buClr>
              <a:buSzPct val="100000"/>
              <a:buFont typeface="Arial"/>
              <a:buNone/>
            </a:pPr>
            <a:r>
              <a:rPr lang="en"/>
              <a:t>collecting email address and name</a:t>
            </a:r>
          </a:p>
          <a:p>
            <a:pPr lvl="0" rtl="0">
              <a:buClr>
                <a:schemeClr val="dk1"/>
              </a:buClr>
              <a:buSzPct val="100000"/>
              <a:buFont typeface="Arial"/>
              <a:buNone/>
            </a:pPr>
            <a:r>
              <a:rPr lang="en"/>
              <a:t>collecting general information</a:t>
            </a:r>
          </a:p>
          <a:p>
            <a:pPr lvl="0" rtl="0">
              <a:buClr>
                <a:schemeClr val="dk1"/>
              </a:buClr>
              <a:buSzPct val="100000"/>
              <a:buFont typeface="Arial"/>
              <a:buNone/>
            </a:pPr>
            <a:r>
              <a:rPr lang="en"/>
              <a:t>teacher survey</a:t>
            </a:r>
          </a:p>
          <a:p>
            <a:endParaRPr lang="en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Shape 21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4" name="Shape 21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Shape 22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4" name="Shape 22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Shape 231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2" name="Shape 23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Shape 238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9" name="Shape 2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>
            <a:spLocks noGrp="1" noRot="1" noChangeAspect="1"/>
          </p:cNvSpPr>
          <p:nvPr>
            <p:ph type="sldImg" idx="2"/>
          </p:nvPr>
        </p:nvSpPr>
        <p:spPr>
          <a:xfrm>
            <a:off x="1714753" y="685800"/>
            <a:ext cx="34293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Shape 7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1 min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Shape 8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Shape 9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Shape 10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Shape 10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Shape 11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 txBox="1">
            <a:spLocks noGrp="1"/>
          </p:cNvSpPr>
          <p:nvPr>
            <p:ph type="subTitle" idx="1"/>
          </p:nvPr>
        </p:nvSpPr>
        <p:spPr>
          <a:xfrm>
            <a:off x="685800" y="3786737"/>
            <a:ext cx="7772400" cy="104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marL="0" algn="ctr">
              <a:spcBef>
                <a:spcPts val="0"/>
              </a:spcBef>
              <a:buClr>
                <a:schemeClr val="dk2"/>
              </a:buClr>
              <a:buNone/>
              <a:defRPr>
                <a:solidFill>
                  <a:schemeClr val="dk2"/>
                </a:solidFill>
              </a:defRPr>
            </a:lvl1pPr>
            <a:lvl2pPr marL="0" indent="19050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2pPr>
            <a:lvl3pPr marL="0" indent="19050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3pPr>
            <a:lvl4pPr marL="0" indent="19050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4pPr>
            <a:lvl5pPr marL="0" indent="19050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5pPr>
            <a:lvl6pPr marL="0" indent="19050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6pPr>
            <a:lvl7pPr marL="0" indent="19050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7pPr>
            <a:lvl8pPr marL="0" indent="19050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8pPr>
            <a:lvl9pPr marL="0" indent="19050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ctrTitle"/>
          </p:nvPr>
        </p:nvSpPr>
        <p:spPr>
          <a:xfrm>
            <a:off x="685800" y="2111123"/>
            <a:ext cx="7772400" cy="15465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indent="304800" algn="ctr">
              <a:buSzPct val="100000"/>
              <a:defRPr sz="4800"/>
            </a:lvl1pPr>
            <a:lvl2pPr indent="304800" algn="ctr">
              <a:buSzPct val="100000"/>
              <a:defRPr sz="4800"/>
            </a:lvl2pPr>
            <a:lvl3pPr indent="304800" algn="ctr">
              <a:buSzPct val="100000"/>
              <a:defRPr sz="4800"/>
            </a:lvl3pPr>
            <a:lvl4pPr indent="304800" algn="ctr">
              <a:buSzPct val="100000"/>
              <a:defRPr sz="4800"/>
            </a:lvl4pPr>
            <a:lvl5pPr indent="304800" algn="ctr">
              <a:buSzPct val="100000"/>
              <a:defRPr sz="4800"/>
            </a:lvl5pPr>
            <a:lvl6pPr indent="304800" algn="ctr">
              <a:buSzPct val="100000"/>
              <a:defRPr sz="4800"/>
            </a:lvl6pPr>
            <a:lvl7pPr indent="304800" algn="ctr">
              <a:buSzPct val="100000"/>
              <a:defRPr sz="4800"/>
            </a:lvl7pPr>
            <a:lvl8pPr indent="304800" algn="ctr">
              <a:buSzPct val="100000"/>
              <a:defRPr sz="4800"/>
            </a:lvl8pPr>
            <a:lvl9pPr indent="304800" algn="ctr">
              <a:buSzPct val="100000"/>
              <a:defRPr sz="4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 txBox="1">
            <a:spLocks noGrp="1"/>
          </p:cNvSpPr>
          <p:nvPr>
            <p:ph type="body" idx="1"/>
          </p:nvPr>
        </p:nvSpPr>
        <p:spPr>
          <a:xfrm>
            <a:off x="457200" y="5875078"/>
            <a:ext cx="8229600" cy="69269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1pPr>
            <a:lvl2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2pPr>
            <a:lvl3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3pPr>
            <a:lvl4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4pPr>
            <a:lvl5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5pPr>
            <a:lvl6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6pPr>
            <a:lvl7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7pPr>
            <a:lvl8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8pPr>
            <a:lvl9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2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2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3994500" cy="4967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body" idx="2"/>
          </p:nvPr>
        </p:nvSpPr>
        <p:spPr>
          <a:xfrm>
            <a:off x="4692273" y="1600200"/>
            <a:ext cx="3994500" cy="4967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2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body" idx="1"/>
          </p:nvPr>
        </p:nvSpPr>
        <p:spPr>
          <a:xfrm>
            <a:off x="457200" y="5875078"/>
            <a:ext cx="8229600" cy="69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marL="285750" indent="-171450" algn="ctr">
              <a:spcBef>
                <a:spcPts val="0"/>
              </a:spcBef>
              <a:buClr>
                <a:schemeClr val="dk1"/>
              </a:buClr>
              <a:buSzPct val="100000"/>
              <a:buNone/>
              <a:defRPr sz="1800">
                <a:solidFill>
                  <a:schemeClr val="dk1"/>
                </a:solidFill>
              </a:defRPr>
            </a:lvl1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ctrTitle"/>
          </p:nvPr>
        </p:nvSpPr>
        <p:spPr>
          <a:xfrm>
            <a:off x="685800" y="2111123"/>
            <a:ext cx="7772400" cy="15464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ubTitle" idx="1"/>
          </p:nvPr>
        </p:nvSpPr>
        <p:spPr>
          <a:xfrm>
            <a:off x="685800" y="3786737"/>
            <a:ext cx="7772400" cy="104631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marL="742950" indent="-285750" rtl="0">
              <a:defRPr/>
            </a:lvl2pPr>
            <a:lvl3pPr marL="1143000" indent="-228600" rtl="0">
              <a:defRPr/>
            </a:lvl3pPr>
            <a:lvl4pPr marL="1600200" indent="-228600"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3994525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body" idx="2"/>
          </p:nvPr>
        </p:nvSpPr>
        <p:spPr>
          <a:xfrm>
            <a:off x="4692273" y="1600200"/>
            <a:ext cx="3994525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4" Type="http://schemas.openxmlformats.org/officeDocument/2006/relationships/slideLayout" Target="../slideLayouts/slideLayout10.xml"/><Relationship Id="rId5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2.xml"/><Relationship Id="rId7" Type="http://schemas.openxmlformats.org/officeDocument/2006/relationships/theme" Target="../theme/theme2.xml"/><Relationship Id="rId1" Type="http://schemas.openxmlformats.org/officeDocument/2006/relationships/slideLayout" Target="../slideLayouts/slideLayout7.xml"/><Relationship Id="rId2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lt1"/>
            </a:gs>
            <a:gs pos="30000">
              <a:schemeClr val="lt1"/>
            </a:gs>
            <a:gs pos="100000">
              <a:schemeClr val="lt2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2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marL="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1pPr>
            <a:lvl2pPr marL="0" indent="22860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2pPr>
            <a:lvl3pPr marL="0" indent="22860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3pPr>
            <a:lvl4pPr marL="0" indent="22860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4pPr>
            <a:lvl5pPr marL="0" indent="22860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5pPr>
            <a:lvl6pPr marL="0" indent="22860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6pPr>
            <a:lvl7pPr marL="0" indent="22860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7pPr>
            <a:lvl8pPr marL="0" indent="22860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8pPr>
            <a:lvl9pPr marL="0" indent="22860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marL="342900" indent="-152400">
              <a:spcBef>
                <a:spcPts val="600"/>
              </a:spcBef>
              <a:buSzPct val="100000"/>
              <a:defRPr sz="3000"/>
            </a:lvl1pPr>
            <a:lvl2pPr marL="742950" indent="-133350">
              <a:spcBef>
                <a:spcPts val="480"/>
              </a:spcBef>
              <a:buSzPct val="100000"/>
              <a:defRPr sz="2400"/>
            </a:lvl2pPr>
            <a:lvl3pPr marL="1143000" indent="-76200">
              <a:spcBef>
                <a:spcPts val="480"/>
              </a:spcBef>
              <a:buSzPct val="100000"/>
              <a:defRPr sz="2400"/>
            </a:lvl3pPr>
            <a:lvl4pPr marL="1600200" indent="-114300">
              <a:spcBef>
                <a:spcPts val="360"/>
              </a:spcBef>
              <a:buSzPct val="100000"/>
              <a:defRPr sz="1800"/>
            </a:lvl4pPr>
            <a:lvl5pPr marL="2057400" indent="-114300">
              <a:spcBef>
                <a:spcPts val="360"/>
              </a:spcBef>
              <a:buSzPct val="100000"/>
              <a:defRPr sz="1800"/>
            </a:lvl5pPr>
            <a:lvl6pPr marL="2514600" indent="-114300">
              <a:spcBef>
                <a:spcPts val="360"/>
              </a:spcBef>
              <a:buSzPct val="100000"/>
              <a:defRPr sz="1800"/>
            </a:lvl6pPr>
            <a:lvl7pPr marL="2971800" indent="-114300">
              <a:spcBef>
                <a:spcPts val="360"/>
              </a:spcBef>
              <a:buSzPct val="100000"/>
              <a:defRPr sz="1800"/>
            </a:lvl7pPr>
            <a:lvl8pPr marL="3429000" indent="-114300">
              <a:spcBef>
                <a:spcPts val="360"/>
              </a:spcBef>
              <a:buSzPct val="100000"/>
              <a:defRPr sz="1800"/>
            </a:lvl8pPr>
            <a:lvl9pPr marL="3886200" indent="-114300">
              <a:spcBef>
                <a:spcPts val="360"/>
              </a:spcBef>
              <a:buSzPct val="100000"/>
              <a:defRPr sz="18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342900" algn="l" rtl="0">
              <a:spcBef>
                <a:spcPts val="600"/>
              </a:spcBef>
              <a:buClr>
                <a:schemeClr val="dk1"/>
              </a:buClr>
              <a:buSzPct val="166666"/>
              <a:buFont typeface="Arial"/>
              <a:buChar char="•"/>
              <a:defRPr sz="3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indent="-285750" algn="l" rtl="0">
              <a:spcBef>
                <a:spcPts val="480"/>
              </a:spcBef>
              <a:buClr>
                <a:schemeClr val="dk1"/>
              </a:buClr>
              <a:buSzPct val="100000"/>
              <a:buFont typeface="Courier New"/>
              <a:buChar char="o"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indent="-228600" algn="l" rtl="0">
              <a:spcBef>
                <a:spcPts val="480"/>
              </a:spcBef>
              <a:buClr>
                <a:schemeClr val="dk1"/>
              </a:buClr>
              <a:buSzPct val="100000"/>
              <a:buFont typeface="Wingdings"/>
              <a:buChar char="§"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indent="-228600" algn="l" rtl="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indent="-228600" algn="l" rtl="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spreadsheet/viewform?usp=drive_web&amp;formkey=dFhBMWpnV2hmX29kVzdwbkJHbVRvZ1E6MQ%23gid=0" TargetMode="External"/><Relationship Id="rId4" Type="http://schemas.openxmlformats.org/officeDocument/2006/relationships/image" Target="../media/image21.jp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spreadsheet/viewform?usp=drive_web&amp;formkey=dHJLZFNxSnFUcDRaUFd0czN4TTN5cmc6MQ%23gid=0" TargetMode="External"/><Relationship Id="rId4" Type="http://schemas.openxmlformats.org/officeDocument/2006/relationships/image" Target="../media/image22.jp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forms/d/1SlKZPCl5waxDV3_CSbrqXMlp0LkaRqtrSjtuqKq54Ic/viewform" TargetMode="External"/><Relationship Id="rId4" Type="http://schemas.openxmlformats.org/officeDocument/2006/relationships/image" Target="../media/image23.pn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spreadsheet/viewform?usp=drive_web&amp;formkey=dE8zWllRWjEtMHFPcTF6X3pTX3RPbUE6MQ%23gid=0" TargetMode="External"/><Relationship Id="rId4" Type="http://schemas.openxmlformats.org/officeDocument/2006/relationships/image" Target="../media/image25.pn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spreadsheet/viewform?usp=drive_web&amp;formkey=dHlaQjB2LWhHaHpBaFJ2UHR4TkdvRFE6MQ%23gid=0" TargetMode="External"/><Relationship Id="rId4" Type="http://schemas.openxmlformats.org/officeDocument/2006/relationships/image" Target="../media/image26.jp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a/wgcloud.org/spreadsheet/viewform?usp=drive_web&amp;formkey=dGJPVUw5a1dqdWdxeWZ3QU53bmtJUGc6MQ%23gid=0" TargetMode="External"/><Relationship Id="rId4" Type="http://schemas.openxmlformats.org/officeDocument/2006/relationships/image" Target="../media/image27.gif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forms/d/1d95H6GIMCG9vy_CFTRB6QdcU4AqDxFR3iPeDRIbpcz4/viewform" TargetMode="External"/><Relationship Id="rId4" Type="http://schemas.openxmlformats.org/officeDocument/2006/relationships/image" Target="../media/image28.jp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4" Type="http://schemas.openxmlformats.org/officeDocument/2006/relationships/image" Target="../media/image33.png"/><Relationship Id="rId5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3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ppsusergroup.org/resources/google-forms" TargetMode="External"/><Relationship Id="rId4" Type="http://schemas.openxmlformats.org/officeDocument/2006/relationships/hyperlink" Target="https://www.youtube.com/watch?v=C4KqEBn2lwE" TargetMode="External"/><Relationship Id="rId5" Type="http://schemas.openxmlformats.org/officeDocument/2006/relationships/hyperlink" Target="https://www.youtube.com/watch?v=7u6ozCGQWr4" TargetMode="External"/><Relationship Id="rId6" Type="http://schemas.openxmlformats.org/officeDocument/2006/relationships/hyperlink" Target="http://www.youtube.com/watch?v=C4KqEBn2lwE" TargetMode="External"/><Relationship Id="rId7" Type="http://schemas.openxmlformats.org/officeDocument/2006/relationships/hyperlink" Target="https://docs.google.com/presentation/d/1mVJD0Q_eDZxgTwRhwHSQ_GEpbjIHMP35sgpUQMIr660/embed%23slide=id.i0" TargetMode="External"/><Relationship Id="rId8" Type="http://schemas.openxmlformats.org/officeDocument/2006/relationships/hyperlink" Target="http://www.youtube.com/watch?v=5-SDku0BV2o" TargetMode="External"/><Relationship Id="rId9" Type="http://schemas.openxmlformats.org/officeDocument/2006/relationships/hyperlink" Target="https://plus.google.com/+GoogleDrive/posts" TargetMode="External"/><Relationship Id="rId10" Type="http://schemas.openxmlformats.org/officeDocument/2006/relationships/hyperlink" Target="http://googledrive.blogspot.com/" TargetMode="External"/><Relationship Id="rId11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3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1.png"/><Relationship Id="rId12" Type="http://schemas.openxmlformats.org/officeDocument/2006/relationships/image" Target="../media/image12.png"/><Relationship Id="rId13" Type="http://schemas.openxmlformats.org/officeDocument/2006/relationships/hyperlink" Target="http://www.onlinedegrees.org/top-100-high-school-teacher-blogs/%23comment-16235" TargetMode="External"/><Relationship Id="rId14" Type="http://schemas.openxmlformats.org/officeDocument/2006/relationships/hyperlink" Target="http://bestcollegerankings.org/elearning-edtech/" TargetMode="External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jpg"/><Relationship Id="rId4" Type="http://schemas.openxmlformats.org/officeDocument/2006/relationships/image" Target="../media/image6.jpg"/><Relationship Id="rId5" Type="http://schemas.openxmlformats.org/officeDocument/2006/relationships/hyperlink" Target="www.twitter.com/cmcgee200" TargetMode="External"/><Relationship Id="rId6" Type="http://schemas.openxmlformats.org/officeDocument/2006/relationships/hyperlink" Target="http://chrisrmcgee.com/" TargetMode="External"/><Relationship Id="rId7" Type="http://schemas.openxmlformats.org/officeDocument/2006/relationships/image" Target="../media/image7.jpg"/><Relationship Id="rId8" Type="http://schemas.openxmlformats.org/officeDocument/2006/relationships/image" Target="../media/image8.png"/><Relationship Id="rId9" Type="http://schemas.openxmlformats.org/officeDocument/2006/relationships/image" Target="../media/image9.jpg"/><Relationship Id="rId10" Type="http://schemas.openxmlformats.org/officeDocument/2006/relationships/image" Target="../media/image10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forms/d/1WGoYGkB6v7uvlBTU1O5hUl6c-ZrlKK9UUQFKWzZFfwM/viewform" TargetMode="External"/><Relationship Id="rId4" Type="http://schemas.openxmlformats.org/officeDocument/2006/relationships/image" Target="../media/image14.jp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goo.gl/Vu5xcO" TargetMode="External"/><Relationship Id="rId4" Type="http://schemas.openxmlformats.org/officeDocument/2006/relationships/image" Target="../media/image15.jpg"/><Relationship Id="rId5" Type="http://schemas.openxmlformats.org/officeDocument/2006/relationships/image" Target="../media/image16.jpg"/><Relationship Id="rId6" Type="http://schemas.openxmlformats.org/officeDocument/2006/relationships/image" Target="../media/image17.jpg"/><Relationship Id="rId7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forms/d/1bwlWa1sJkm9z0dDSRdYEwQQkJrBswmoLGbFu9pJAzz0/viewform" TargetMode="External"/><Relationship Id="rId4" Type="http://schemas.openxmlformats.org/officeDocument/2006/relationships/hyperlink" Target="https://docs.google.com/spreadsheet/ccc?key=0Agz1J6fj2c9rdE44NUo1MFNuakxpT3RsWGttcnNULWc&amp;usp=drive_web%23gid=0" TargetMode="External"/><Relationship Id="rId5" Type="http://schemas.openxmlformats.org/officeDocument/2006/relationships/image" Target="../media/image18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spreadsheet/viewform?usp=drive_web&amp;formkey=dF9kWFFKV1k2R2tFOGVfd19EcXFXZnc6MA%23gid=0" TargetMode="External"/><Relationship Id="rId4" Type="http://schemas.openxmlformats.org/officeDocument/2006/relationships/image" Target="../media/image19.pn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>
            <a:spLocks noGrp="1"/>
          </p:cNvSpPr>
          <p:nvPr>
            <p:ph type="ctrTitle"/>
          </p:nvPr>
        </p:nvSpPr>
        <p:spPr>
          <a:xfrm>
            <a:off x="685800" y="72148"/>
            <a:ext cx="7772400" cy="15465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What The Forms?!</a:t>
            </a:r>
          </a:p>
        </p:txBody>
      </p:sp>
      <p:sp>
        <p:nvSpPr>
          <p:cNvPr id="42" name="Shape 42"/>
          <p:cNvSpPr txBox="1">
            <a:spLocks noGrp="1"/>
          </p:cNvSpPr>
          <p:nvPr>
            <p:ph type="subTitle" idx="1"/>
          </p:nvPr>
        </p:nvSpPr>
        <p:spPr>
          <a:xfrm>
            <a:off x="685800" y="6164070"/>
            <a:ext cx="7772400" cy="6938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 sz="3600"/>
              <a:t>http://goo.gl/cxGv2J</a:t>
            </a:r>
          </a:p>
        </p:txBody>
      </p:sp>
      <p:pic>
        <p:nvPicPr>
          <p:cNvPr id="43" name="Shape 43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1406425" y="1745466"/>
            <a:ext cx="6331150" cy="4418600"/>
          </a:xfrm>
          <a:prstGeom prst="rect">
            <a:avLst/>
          </a:prstGeom>
        </p:spPr>
      </p:pic>
      <p:pic>
        <p:nvPicPr>
          <p:cNvPr id="44" name="Shape 44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x="0" y="5549450"/>
            <a:ext cx="1744750" cy="13085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2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buNone/>
            </a:pPr>
            <a:r>
              <a:rPr lang="en"/>
              <a:t>Using Forms to:</a:t>
            </a:r>
          </a:p>
        </p:txBody>
      </p:sp>
      <p:sp>
        <p:nvSpPr>
          <p:cNvPr id="120" name="Shape 12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Turn in work in my classroom</a:t>
            </a:r>
          </a:p>
          <a:p>
            <a:pPr lvl="0" rtl="0"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https://docs.google.com/spreadsheet/viewform?usp=drive_web&amp;formkey=dFhBMWpnV2hmX29kVzdwbkJHbVRvZ1E6MQ#gid=0</a:t>
            </a:r>
          </a:p>
          <a:p>
            <a:endParaRPr lang="en" u="sng">
              <a:solidFill>
                <a:schemeClr val="hlink"/>
              </a:solidFill>
              <a:hlinkClick r:id="rId3"/>
            </a:endParaRPr>
          </a:p>
          <a:p>
            <a:endParaRPr lang="en" u="sng">
              <a:solidFill>
                <a:schemeClr val="hlink"/>
              </a:solidFill>
              <a:hlinkClick r:id="rId3"/>
            </a:endParaRPr>
          </a:p>
        </p:txBody>
      </p:sp>
      <p:pic>
        <p:nvPicPr>
          <p:cNvPr id="121" name="Shape 121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x="6681650" y="3457950"/>
            <a:ext cx="2382450" cy="3259324"/>
          </a:xfrm>
          <a:prstGeom prst="rect">
            <a:avLst/>
          </a:prstGeom>
        </p:spPr>
      </p:pic>
      <p:pic>
        <p:nvPicPr>
          <p:cNvPr id="122" name="Shape 122"/>
          <p:cNvPicPr preferRelativeResize="0"/>
          <p:nvPr/>
        </p:nvPicPr>
        <p:blipFill>
          <a:blip r:embed="rId5"/>
          <a:stretch>
            <a:fillRect/>
          </a:stretch>
        </p:blipFill>
        <p:spPr>
          <a:xfrm>
            <a:off x="0" y="5549450"/>
            <a:ext cx="1744750" cy="13085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2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buNone/>
            </a:pPr>
            <a:r>
              <a:rPr lang="en"/>
              <a:t>Using Forms to:</a:t>
            </a:r>
          </a:p>
        </p:txBody>
      </p:sp>
      <p:sp>
        <p:nvSpPr>
          <p:cNvPr id="128" name="Shape 12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Record Mileage: </a:t>
            </a:r>
            <a:r>
              <a:rPr lang="en" u="sng">
                <a:solidFill>
                  <a:schemeClr val="hlink"/>
                </a:solidFill>
                <a:hlinkClick r:id="rId3"/>
              </a:rPr>
              <a:t>https://docs.google.com/spreadsheet/viewform?usp=drive_web&amp;formkey=dHJLZFNxSnFUcDRaUFd0czN4TTN5cmc6MQ#gid=0</a:t>
            </a:r>
          </a:p>
          <a:p>
            <a:endParaRPr lang="en" u="sng">
              <a:solidFill>
                <a:schemeClr val="hlink"/>
              </a:solidFill>
              <a:hlinkClick r:id="rId3"/>
            </a:endParaRPr>
          </a:p>
          <a:p>
            <a:endParaRPr lang="en" u="sng">
              <a:solidFill>
                <a:schemeClr val="hlink"/>
              </a:solidFill>
              <a:hlinkClick r:id="rId3"/>
            </a:endParaRPr>
          </a:p>
          <a:p>
            <a:endParaRPr lang="en" u="sng">
              <a:solidFill>
                <a:schemeClr val="hlink"/>
              </a:solidFill>
              <a:hlinkClick r:id="rId3"/>
            </a:endParaRPr>
          </a:p>
        </p:txBody>
      </p:sp>
      <p:pic>
        <p:nvPicPr>
          <p:cNvPr id="129" name="Shape 129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x="62825" y="3646600"/>
            <a:ext cx="4281848" cy="3211399"/>
          </a:xfrm>
          <a:prstGeom prst="rect">
            <a:avLst/>
          </a:prstGeom>
        </p:spPr>
      </p:pic>
      <p:pic>
        <p:nvPicPr>
          <p:cNvPr id="130" name="Shape 130"/>
          <p:cNvPicPr preferRelativeResize="0"/>
          <p:nvPr/>
        </p:nvPicPr>
        <p:blipFill>
          <a:blip r:embed="rId5"/>
          <a:stretch>
            <a:fillRect/>
          </a:stretch>
        </p:blipFill>
        <p:spPr>
          <a:xfrm>
            <a:off x="7399250" y="5549450"/>
            <a:ext cx="1744750" cy="13085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2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Using Forms to:</a:t>
            </a:r>
          </a:p>
        </p:txBody>
      </p:sp>
      <p:sp>
        <p:nvSpPr>
          <p:cNvPr id="136" name="Shape 13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Plan a presentation/workshop: </a:t>
            </a:r>
            <a:r>
              <a:rPr lang="en" u="sng">
                <a:solidFill>
                  <a:schemeClr val="hlink"/>
                </a:solidFill>
                <a:hlinkClick r:id="rId3"/>
              </a:rPr>
              <a:t>https://docs.google.com/forms/d/1SlKZPCl5waxDV3_CSbrqXMlp0LkaRqtrSjtuqKq54Ic/viewform</a:t>
            </a:r>
          </a:p>
          <a:p>
            <a:endParaRPr lang="en" u="sng">
              <a:solidFill>
                <a:schemeClr val="hlink"/>
              </a:solidFill>
              <a:hlinkClick r:id="rId3"/>
            </a:endParaRPr>
          </a:p>
        </p:txBody>
      </p:sp>
      <p:pic>
        <p:nvPicPr>
          <p:cNvPr id="137" name="Shape 137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x="2424012" y="3482975"/>
            <a:ext cx="4295975" cy="3251825"/>
          </a:xfrm>
          <a:prstGeom prst="rect">
            <a:avLst/>
          </a:prstGeom>
        </p:spPr>
      </p:pic>
      <p:pic>
        <p:nvPicPr>
          <p:cNvPr id="138" name="Shape 138"/>
          <p:cNvPicPr preferRelativeResize="0"/>
          <p:nvPr/>
        </p:nvPicPr>
        <p:blipFill>
          <a:blip r:embed="rId5"/>
          <a:stretch>
            <a:fillRect/>
          </a:stretch>
        </p:blipFill>
        <p:spPr>
          <a:xfrm>
            <a:off x="0" y="5549450"/>
            <a:ext cx="1744750" cy="13085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2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buNone/>
            </a:pPr>
            <a:r>
              <a:rPr lang="en"/>
              <a:t>Using Forms to:</a:t>
            </a:r>
          </a:p>
        </p:txBody>
      </p:sp>
      <p:sp>
        <p:nvSpPr>
          <p:cNvPr id="144" name="Shape 14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Take a test/quiz</a:t>
            </a:r>
          </a:p>
          <a:p>
            <a:endParaRPr lang="en"/>
          </a:p>
        </p:txBody>
      </p:sp>
      <p:pic>
        <p:nvPicPr>
          <p:cNvPr id="145" name="Shape 145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0" y="2235952"/>
            <a:ext cx="9144001" cy="4818647"/>
          </a:xfrm>
          <a:prstGeom prst="rect">
            <a:avLst/>
          </a:prstGeom>
          <a:noFill/>
          <a:ln>
            <a:noFill/>
          </a:ln>
        </p:spPr>
      </p:pic>
      <p:pic>
        <p:nvPicPr>
          <p:cNvPr id="146" name="Shape 146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x="7399250" y="0"/>
            <a:ext cx="1744750" cy="13085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2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buNone/>
            </a:pPr>
            <a:r>
              <a:rPr lang="en"/>
              <a:t>Using Forms to:</a:t>
            </a:r>
          </a:p>
        </p:txBody>
      </p:sp>
      <p:sp>
        <p:nvSpPr>
          <p:cNvPr id="152" name="Shape 15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Feedback at the end of a day:</a:t>
            </a:r>
          </a:p>
          <a:p>
            <a:pPr lvl="0" rtl="0"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https://docs.google.com/spreadsheet/viewform?usp=drive_web&amp;formkey=dE8zWllRWjEtMHFPcTF6X3pTX3RPbUE6MQ#gid=0</a:t>
            </a:r>
          </a:p>
          <a:p>
            <a:endParaRPr lang="en" u="sng">
              <a:solidFill>
                <a:schemeClr val="hlink"/>
              </a:solidFill>
              <a:hlinkClick r:id="rId3"/>
            </a:endParaRPr>
          </a:p>
        </p:txBody>
      </p:sp>
      <p:pic>
        <p:nvPicPr>
          <p:cNvPr id="153" name="Shape 153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x="5599425" y="3658025"/>
            <a:ext cx="3544574" cy="3199975"/>
          </a:xfrm>
          <a:prstGeom prst="rect">
            <a:avLst/>
          </a:prstGeom>
        </p:spPr>
      </p:pic>
      <p:pic>
        <p:nvPicPr>
          <p:cNvPr id="154" name="Shape 154"/>
          <p:cNvPicPr preferRelativeResize="0"/>
          <p:nvPr/>
        </p:nvPicPr>
        <p:blipFill>
          <a:blip r:embed="rId5"/>
          <a:stretch>
            <a:fillRect/>
          </a:stretch>
        </p:blipFill>
        <p:spPr>
          <a:xfrm>
            <a:off x="0" y="5549450"/>
            <a:ext cx="1744750" cy="13085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2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buNone/>
            </a:pPr>
            <a:r>
              <a:rPr lang="en"/>
              <a:t>Using Forms to:</a:t>
            </a:r>
          </a:p>
        </p:txBody>
      </p:sp>
      <p:sp>
        <p:nvSpPr>
          <p:cNvPr id="160" name="Shape 16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Monitor student projects: </a:t>
            </a:r>
            <a:r>
              <a:rPr lang="en" u="sng">
                <a:solidFill>
                  <a:schemeClr val="hlink"/>
                </a:solidFill>
                <a:hlinkClick r:id="rId3"/>
              </a:rPr>
              <a:t>https://docs.google.com/spreadsheet/viewform?usp=drive_web&amp;formkey=dHlaQjB2LWhHaHpBaFJ2UHR4TkdvRFE6MQ#gid=0</a:t>
            </a:r>
          </a:p>
          <a:p>
            <a:endParaRPr lang="en" u="sng">
              <a:solidFill>
                <a:schemeClr val="hlink"/>
              </a:solidFill>
              <a:hlinkClick r:id="rId3"/>
            </a:endParaRPr>
          </a:p>
        </p:txBody>
      </p:sp>
      <p:pic>
        <p:nvPicPr>
          <p:cNvPr id="161" name="Shape 161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x="6400800" y="4109400"/>
            <a:ext cx="2743200" cy="2676525"/>
          </a:xfrm>
          <a:prstGeom prst="rect">
            <a:avLst/>
          </a:prstGeom>
        </p:spPr>
      </p:pic>
      <p:pic>
        <p:nvPicPr>
          <p:cNvPr id="162" name="Shape 162"/>
          <p:cNvPicPr preferRelativeResize="0"/>
          <p:nvPr/>
        </p:nvPicPr>
        <p:blipFill>
          <a:blip r:embed="rId5"/>
          <a:stretch>
            <a:fillRect/>
          </a:stretch>
        </p:blipFill>
        <p:spPr>
          <a:xfrm>
            <a:off x="0" y="5549450"/>
            <a:ext cx="1744750" cy="13085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Shape 16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2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buNone/>
            </a:pPr>
            <a:r>
              <a:rPr lang="en"/>
              <a:t>Using Forms to:</a:t>
            </a:r>
          </a:p>
        </p:txBody>
      </p:sp>
      <p:sp>
        <p:nvSpPr>
          <p:cNvPr id="168" name="Shape 16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take lunch orders: </a:t>
            </a:r>
            <a:r>
              <a:rPr lang="en" u="sng">
                <a:solidFill>
                  <a:schemeClr val="hlink"/>
                </a:solidFill>
                <a:hlinkClick r:id="rId3"/>
              </a:rPr>
              <a:t>https://docs.google.com/a/wgcloud.org/spreadsheet/viewform?usp=drive_web&amp;formkey=dGJPVUw5a1dqdWdxeWZ3QU53bmtJUGc6MQ#gid=0</a:t>
            </a:r>
          </a:p>
          <a:p>
            <a:endParaRPr lang="en" u="sng">
              <a:solidFill>
                <a:schemeClr val="hlink"/>
              </a:solidFill>
              <a:hlinkClick r:id="rId3"/>
            </a:endParaRPr>
          </a:p>
        </p:txBody>
      </p:sp>
      <p:pic>
        <p:nvPicPr>
          <p:cNvPr id="169" name="Shape 169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x="7136475" y="0"/>
            <a:ext cx="2007525" cy="2007525"/>
          </a:xfrm>
          <a:prstGeom prst="rect">
            <a:avLst/>
          </a:prstGeom>
        </p:spPr>
      </p:pic>
      <p:pic>
        <p:nvPicPr>
          <p:cNvPr id="170" name="Shape 170"/>
          <p:cNvPicPr preferRelativeResize="0"/>
          <p:nvPr/>
        </p:nvPicPr>
        <p:blipFill>
          <a:blip r:embed="rId5"/>
          <a:stretch>
            <a:fillRect/>
          </a:stretch>
        </p:blipFill>
        <p:spPr>
          <a:xfrm>
            <a:off x="0" y="5549450"/>
            <a:ext cx="1744750" cy="13085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2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buNone/>
            </a:pPr>
            <a:r>
              <a:rPr lang="en"/>
              <a:t>Using Forms to:</a:t>
            </a:r>
          </a:p>
        </p:txBody>
      </p:sp>
      <p:sp>
        <p:nvSpPr>
          <p:cNvPr id="176" name="Shape 17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ask questions without having to raise your hand: </a:t>
            </a:r>
            <a:r>
              <a:rPr lang="en" u="sng">
                <a:solidFill>
                  <a:schemeClr val="hlink"/>
                </a:solidFill>
                <a:hlinkClick r:id="rId3"/>
              </a:rPr>
              <a:t>https://docs.google.com/forms/d/1d95H6GIMCG9vy_CFTRB6QdcU4AqDxFR3iPeDRIbpcz4/viewform</a:t>
            </a:r>
          </a:p>
          <a:p>
            <a:endParaRPr lang="en" u="sng">
              <a:solidFill>
                <a:schemeClr val="hlink"/>
              </a:solidFill>
              <a:hlinkClick r:id="rId3"/>
            </a:endParaRPr>
          </a:p>
        </p:txBody>
      </p:sp>
      <p:pic>
        <p:nvPicPr>
          <p:cNvPr id="177" name="Shape 177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x="4423075" y="0"/>
            <a:ext cx="4720926" cy="1608149"/>
          </a:xfrm>
          <a:prstGeom prst="rect">
            <a:avLst/>
          </a:prstGeom>
        </p:spPr>
      </p:pic>
      <p:pic>
        <p:nvPicPr>
          <p:cNvPr id="178" name="Shape 178"/>
          <p:cNvPicPr preferRelativeResize="0"/>
          <p:nvPr/>
        </p:nvPicPr>
        <p:blipFill>
          <a:blip r:embed="rId5"/>
          <a:stretch>
            <a:fillRect/>
          </a:stretch>
        </p:blipFill>
        <p:spPr>
          <a:xfrm>
            <a:off x="0" y="5549450"/>
            <a:ext cx="1744750" cy="13085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Shape 18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2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buNone/>
            </a:pPr>
            <a:r>
              <a:rPr lang="en"/>
              <a:t>Ways forms could be useful as an administrator </a:t>
            </a:r>
          </a:p>
        </p:txBody>
      </p:sp>
      <p:sp>
        <p:nvSpPr>
          <p:cNvPr id="184" name="Shape 18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  <p:pic>
        <p:nvPicPr>
          <p:cNvPr id="185" name="Shape 185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-5301" y="1857785"/>
            <a:ext cx="9154615" cy="4452531"/>
          </a:xfrm>
          <a:prstGeom prst="rect">
            <a:avLst/>
          </a:prstGeom>
          <a:noFill/>
          <a:ln>
            <a:noFill/>
          </a:ln>
        </p:spPr>
      </p:pic>
      <p:pic>
        <p:nvPicPr>
          <p:cNvPr id="186" name="Shape 186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x="0" y="5549450"/>
            <a:ext cx="1744750" cy="13085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Shape 19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2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Ways forms could be useful as an administrator </a:t>
            </a:r>
          </a:p>
        </p:txBody>
      </p:sp>
      <p:sp>
        <p:nvSpPr>
          <p:cNvPr id="192" name="Shape 19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7212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buClr>
                <a:srgbClr val="000000"/>
              </a:buClr>
              <a:buSzPct val="166666"/>
              <a:buFont typeface="Arial"/>
              <a:buChar char="•"/>
            </a:pPr>
            <a:r>
              <a:rPr lang="en"/>
              <a:t>Make a form the new office referral</a:t>
            </a:r>
          </a:p>
          <a:p>
            <a:pPr marL="457200" lvl="0" indent="-419100" rtl="0">
              <a:buClr>
                <a:srgbClr val="000000"/>
              </a:buClr>
              <a:buSzPct val="166666"/>
              <a:buFont typeface="Arial"/>
              <a:buChar char="•"/>
            </a:pPr>
            <a:r>
              <a:rPr lang="en"/>
              <a:t>Use to get feedback from participants on PD</a:t>
            </a:r>
          </a:p>
          <a:p>
            <a:pPr marL="457200" lvl="0" indent="-419100" rtl="0">
              <a:buClr>
                <a:srgbClr val="000000"/>
              </a:buClr>
              <a:buSzPct val="166666"/>
              <a:buFont typeface="Arial"/>
              <a:buChar char="•"/>
            </a:pPr>
            <a:r>
              <a:rPr lang="en"/>
              <a:t>send out before PD to help differentiate the learning</a:t>
            </a:r>
          </a:p>
          <a:p>
            <a:pPr marL="457200" lvl="0" indent="-419100">
              <a:buClr>
                <a:srgbClr val="000000"/>
              </a:buClr>
              <a:buSzPct val="166666"/>
              <a:buFont typeface="Arial"/>
              <a:buChar char="•"/>
            </a:pPr>
            <a:r>
              <a:rPr lang="en"/>
              <a:t>other ideas?</a:t>
            </a:r>
          </a:p>
        </p:txBody>
      </p:sp>
      <p:pic>
        <p:nvPicPr>
          <p:cNvPr id="193" name="Shape 193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7153650" y="1835175"/>
            <a:ext cx="2743199" cy="4857749"/>
          </a:xfrm>
          <a:prstGeom prst="rect">
            <a:avLst/>
          </a:prstGeom>
        </p:spPr>
      </p:pic>
      <p:pic>
        <p:nvPicPr>
          <p:cNvPr id="194" name="Shape 194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x="0" y="5549450"/>
            <a:ext cx="1744750" cy="13085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Shape 49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3999" cy="4250549"/>
          </a:xfrm>
          <a:prstGeom prst="rect">
            <a:avLst/>
          </a:prstGeom>
        </p:spPr>
      </p:pic>
      <p:sp>
        <p:nvSpPr>
          <p:cNvPr id="50" name="Shape 50"/>
          <p:cNvSpPr txBox="1"/>
          <p:nvPr/>
        </p:nvSpPr>
        <p:spPr>
          <a:xfrm>
            <a:off x="78425" y="4156450"/>
            <a:ext cx="7053600" cy="28389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buNone/>
            </a:pPr>
            <a:r>
              <a:rPr lang="en" sz="6000"/>
              <a:t>DO THIS:</a:t>
            </a:r>
          </a:p>
          <a:p>
            <a:pPr lvl="0" algn="ctr" rtl="0">
              <a:buNone/>
            </a:pPr>
            <a:r>
              <a:rPr lang="en" sz="6000"/>
              <a:t>http://goo.gl/NxLfY0</a:t>
            </a:r>
          </a:p>
        </p:txBody>
      </p:sp>
      <p:pic>
        <p:nvPicPr>
          <p:cNvPr id="51" name="Shape 51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x="7073250" y="4787250"/>
            <a:ext cx="2070750" cy="2070750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Shape 19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2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buNone/>
            </a:pPr>
            <a:r>
              <a:rPr lang="en"/>
              <a:t>How else can you use forms?</a:t>
            </a:r>
          </a:p>
        </p:txBody>
      </p:sp>
      <p:sp>
        <p:nvSpPr>
          <p:cNvPr id="200" name="Shape 20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  <p:pic>
        <p:nvPicPr>
          <p:cNvPr id="201" name="Shape 201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2604937" y="1756824"/>
            <a:ext cx="3934124" cy="4248299"/>
          </a:xfrm>
          <a:prstGeom prst="rect">
            <a:avLst/>
          </a:prstGeom>
        </p:spPr>
      </p:pic>
      <p:pic>
        <p:nvPicPr>
          <p:cNvPr id="202" name="Shape 202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x="0" y="5549450"/>
            <a:ext cx="1744750" cy="13085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Shape 20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2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Sharing a form</a:t>
            </a:r>
          </a:p>
        </p:txBody>
      </p:sp>
      <p:sp>
        <p:nvSpPr>
          <p:cNvPr id="208" name="Shape 20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When would it be best to...</a:t>
            </a:r>
          </a:p>
          <a:p>
            <a:pPr marL="457200" lvl="0" indent="-419100" rtl="0">
              <a:buClr>
                <a:srgbClr val="000000"/>
              </a:buClr>
              <a:buSzPct val="166666"/>
              <a:buFont typeface="Arial"/>
              <a:buChar char="•"/>
            </a:pPr>
            <a:r>
              <a:rPr lang="en"/>
              <a:t>share via email?</a:t>
            </a:r>
          </a:p>
          <a:p>
            <a:pPr marL="457200" lvl="0" indent="-419100" rtl="0">
              <a:buClr>
                <a:srgbClr val="000000"/>
              </a:buClr>
              <a:buSzPct val="166666"/>
              <a:buFont typeface="Arial"/>
              <a:buChar char="•"/>
            </a:pPr>
            <a:r>
              <a:rPr lang="en"/>
              <a:t>share via QR code</a:t>
            </a:r>
          </a:p>
          <a:p>
            <a:pPr marL="457200" lvl="0" indent="-419100" rtl="0">
              <a:buClr>
                <a:srgbClr val="000000"/>
              </a:buClr>
              <a:buSzPct val="166666"/>
              <a:buFont typeface="Arial"/>
              <a:buChar char="•"/>
            </a:pPr>
            <a:r>
              <a:rPr lang="en"/>
              <a:t>share via posted shortened link</a:t>
            </a:r>
          </a:p>
          <a:p>
            <a:pPr marL="457200" lvl="0" indent="-419100" rtl="0">
              <a:buClr>
                <a:srgbClr val="000000"/>
              </a:buClr>
              <a:buSzPct val="166666"/>
              <a:buFont typeface="Arial"/>
              <a:buChar char="•"/>
            </a:pPr>
            <a:r>
              <a:rPr lang="en"/>
              <a:t>embed it into a website and share via that site</a:t>
            </a:r>
          </a:p>
          <a:p>
            <a:endParaRPr lang="en"/>
          </a:p>
          <a:p>
            <a:endParaRPr lang="en"/>
          </a:p>
        </p:txBody>
      </p:sp>
      <p:pic>
        <p:nvPicPr>
          <p:cNvPr id="209" name="Shape 209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5574325" y="592000"/>
            <a:ext cx="2857500" cy="1600200"/>
          </a:xfrm>
          <a:prstGeom prst="rect">
            <a:avLst/>
          </a:prstGeom>
        </p:spPr>
      </p:pic>
      <p:pic>
        <p:nvPicPr>
          <p:cNvPr id="210" name="Shape 210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x="5428200" y="4249575"/>
            <a:ext cx="3561075" cy="2608425"/>
          </a:xfrm>
          <a:prstGeom prst="rect">
            <a:avLst/>
          </a:prstGeom>
        </p:spPr>
      </p:pic>
      <p:pic>
        <p:nvPicPr>
          <p:cNvPr id="211" name="Shape 211"/>
          <p:cNvPicPr preferRelativeResize="0"/>
          <p:nvPr/>
        </p:nvPicPr>
        <p:blipFill>
          <a:blip r:embed="rId5"/>
          <a:stretch>
            <a:fillRect/>
          </a:stretch>
        </p:blipFill>
        <p:spPr>
          <a:xfrm>
            <a:off x="1239150" y="4606075"/>
            <a:ext cx="3247850" cy="2146424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Shape 216"/>
          <p:cNvSpPr txBox="1"/>
          <p:nvPr/>
        </p:nvSpPr>
        <p:spPr>
          <a:xfrm>
            <a:off x="1478895" y="1205997"/>
            <a:ext cx="6816600" cy="4817100"/>
          </a:xfrm>
          <a:prstGeom prst="rect">
            <a:avLst/>
          </a:prstGeom>
        </p:spPr>
        <p:txBody>
          <a:bodyPr lIns="38100" tIns="38100" rIns="38100" bIns="38100" anchor="t" anchorCtr="0">
            <a:noAutofit/>
          </a:bodyPr>
          <a:lstStyle/>
          <a:p>
            <a: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Beginner:</a:t>
            </a:r>
            <a:r>
              <a:rPr lang="en" sz="3000" b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Create a form and change the template.</a:t>
            </a:r>
          </a:p>
          <a:p>
            <a:endParaRPr lang="en" sz="3000" b="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Intermediate:</a:t>
            </a:r>
            <a:r>
              <a:rPr lang="en" sz="3000" b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Graph the results of the form data.</a:t>
            </a:r>
          </a:p>
          <a:p>
            <a:endParaRPr lang="en" sz="3000" b="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Advanced:</a:t>
            </a:r>
            <a:r>
              <a:rPr lang="en" sz="3000" b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Create a formula i</a:t>
            </a:r>
            <a:r>
              <a:rPr lang="en" sz="3000">
                <a:latin typeface="Open Sans"/>
                <a:ea typeface="Open Sans"/>
                <a:cs typeface="Open Sans"/>
                <a:sym typeface="Open Sans"/>
              </a:rPr>
              <a:t>n Flubaroo </a:t>
            </a:r>
            <a:r>
              <a:rPr lang="en" sz="3000" b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to grade your spelling test.</a:t>
            </a:r>
          </a:p>
        </p:txBody>
      </p:sp>
      <p:sp>
        <p:nvSpPr>
          <p:cNvPr id="217" name="Shape 217"/>
          <p:cNvSpPr/>
          <p:nvPr/>
        </p:nvSpPr>
        <p:spPr>
          <a:xfrm>
            <a:off x="1650" y="0"/>
            <a:ext cx="9140700" cy="783299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218" name="Shape 218"/>
          <p:cNvSpPr txBox="1">
            <a:spLocks noGrp="1"/>
          </p:cNvSpPr>
          <p:nvPr>
            <p:ph type="title"/>
          </p:nvPr>
        </p:nvSpPr>
        <p:spPr>
          <a:xfrm>
            <a:off x="197894" y="264300"/>
            <a:ext cx="8097599" cy="483300"/>
          </a:xfrm>
          <a:prstGeom prst="rect">
            <a:avLst/>
          </a:prstGeom>
        </p:spPr>
        <p:txBody>
          <a:bodyPr lIns="38100" tIns="38100" rIns="38100" bIns="38100" anchor="b" anchorCtr="0">
            <a:noAutofit/>
          </a:bodyPr>
          <a:lstStyle/>
          <a:p>
            <a:pPr marL="0" marR="0" lvl="0" indent="0" algn="l" rtl="0">
              <a:lnSpc>
                <a:spcPct val="10781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666">
                <a:solidFill>
                  <a:srgbClr val="4A86E8"/>
                </a:solidFill>
                <a:latin typeface="Open Sans"/>
                <a:ea typeface="Open Sans"/>
                <a:cs typeface="Open Sans"/>
                <a:sym typeface="Open Sans"/>
              </a:rPr>
              <a:t>Go on, try it out</a:t>
            </a:r>
          </a:p>
        </p:txBody>
      </p:sp>
      <p:pic>
        <p:nvPicPr>
          <p:cNvPr id="219" name="Shape 219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801625" y="1252609"/>
            <a:ext cx="571777" cy="571777"/>
          </a:xfrm>
          <a:prstGeom prst="rect">
            <a:avLst/>
          </a:prstGeom>
          <a:noFill/>
          <a:ln>
            <a:noFill/>
          </a:ln>
        </p:spPr>
      </p:pic>
      <p:pic>
        <p:nvPicPr>
          <p:cNvPr id="220" name="Shape 220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801625" y="2871284"/>
            <a:ext cx="571777" cy="571777"/>
          </a:xfrm>
          <a:prstGeom prst="rect">
            <a:avLst/>
          </a:prstGeom>
          <a:noFill/>
          <a:ln>
            <a:noFill/>
          </a:ln>
        </p:spPr>
      </p:pic>
      <p:pic>
        <p:nvPicPr>
          <p:cNvPr id="221" name="Shape 221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801625" y="4455334"/>
            <a:ext cx="571777" cy="5717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Shape 226"/>
          <p:cNvSpPr txBox="1">
            <a:spLocks noGrp="1"/>
          </p:cNvSpPr>
          <p:nvPr>
            <p:ph type="title"/>
          </p:nvPr>
        </p:nvSpPr>
        <p:spPr>
          <a:xfrm>
            <a:off x="457200" y="274643"/>
            <a:ext cx="8229600" cy="5642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Collaboratively make a form</a:t>
            </a:r>
          </a:p>
        </p:txBody>
      </p:sp>
      <p:sp>
        <p:nvSpPr>
          <p:cNvPr id="227" name="Shape 227"/>
          <p:cNvSpPr txBox="1">
            <a:spLocks noGrp="1"/>
          </p:cNvSpPr>
          <p:nvPr>
            <p:ph type="body" idx="1"/>
          </p:nvPr>
        </p:nvSpPr>
        <p:spPr>
          <a:xfrm>
            <a:off x="457200" y="764925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buClr>
                <a:srgbClr val="000000"/>
              </a:buClr>
              <a:buSzPct val="166666"/>
              <a:buFont typeface="Arial"/>
              <a:buChar char="•"/>
            </a:pPr>
            <a:r>
              <a:rPr lang="en"/>
              <a:t>One person in your group needs to make a form and give editing rights to the other members of the group.</a:t>
            </a:r>
          </a:p>
          <a:p>
            <a:pPr marL="457200" lvl="0" indent="-419100" rtl="0">
              <a:buClr>
                <a:srgbClr val="000000"/>
              </a:buClr>
              <a:buSzPct val="166666"/>
              <a:buFont typeface="Arial"/>
              <a:buChar char="•"/>
            </a:pPr>
            <a:r>
              <a:rPr lang="en"/>
              <a:t>Together make an assessment of this workshop.  Each person should create and add at least one question to the form</a:t>
            </a:r>
          </a:p>
          <a:p>
            <a:pPr marL="457200" lvl="0" indent="-419100">
              <a:buClr>
                <a:srgbClr val="000000"/>
              </a:buClr>
              <a:buSzPct val="166666"/>
              <a:buFont typeface="Arial"/>
              <a:buChar char="•"/>
            </a:pPr>
            <a:r>
              <a:rPr lang="en"/>
              <a:t>Share your assessment with another group via email, QR code, or shortened link</a:t>
            </a:r>
          </a:p>
        </p:txBody>
      </p:sp>
      <p:pic>
        <p:nvPicPr>
          <p:cNvPr id="228" name="Shape 228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6125337" y="4594000"/>
            <a:ext cx="3018674" cy="2264000"/>
          </a:xfrm>
          <a:prstGeom prst="rect">
            <a:avLst/>
          </a:prstGeom>
        </p:spPr>
      </p:pic>
      <p:pic>
        <p:nvPicPr>
          <p:cNvPr id="229" name="Shape 229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x="0" y="5549450"/>
            <a:ext cx="1744750" cy="13085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Shape 23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2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Resources</a:t>
            </a:r>
          </a:p>
        </p:txBody>
      </p:sp>
      <p:sp>
        <p:nvSpPr>
          <p:cNvPr id="235" name="Shape 23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Resources for Google Forms:</a:t>
            </a:r>
          </a:p>
          <a:p>
            <a:pPr lvl="0" rtl="0"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User group</a:t>
            </a:r>
          </a:p>
          <a:p>
            <a:pPr lvl="0" rtl="0">
              <a:buNone/>
            </a:pPr>
            <a:r>
              <a:rPr lang="en"/>
              <a:t>How to </a:t>
            </a:r>
            <a:r>
              <a:rPr lang="en" u="sng">
                <a:solidFill>
                  <a:schemeClr val="hlink"/>
                </a:solidFill>
                <a:hlinkClick r:id="rId4"/>
              </a:rPr>
              <a:t>Beginner</a:t>
            </a:r>
            <a:r>
              <a:rPr lang="en"/>
              <a:t> and </a:t>
            </a:r>
            <a:r>
              <a:rPr lang="en" u="sng">
                <a:solidFill>
                  <a:schemeClr val="hlink"/>
                </a:solidFill>
                <a:hlinkClick r:id="rId5"/>
              </a:rPr>
              <a:t>Advanced</a:t>
            </a:r>
          </a:p>
          <a:p>
            <a:pPr lvl="0" rtl="0">
              <a:buClr>
                <a:schemeClr val="dk1"/>
              </a:buClr>
              <a:buSzPct val="36666"/>
              <a:buFont typeface="Arial"/>
              <a:buNone/>
            </a:pPr>
            <a:r>
              <a:rPr lang="en"/>
              <a:t>Forms in docs </a:t>
            </a:r>
            <a:r>
              <a:rPr lang="en" u="sng">
                <a:solidFill>
                  <a:schemeClr val="hlink"/>
                </a:solidFill>
                <a:hlinkClick r:id="rId6"/>
              </a:rPr>
              <a:t>video</a:t>
            </a:r>
          </a:p>
          <a:p>
            <a:pPr lvl="0" rtl="0">
              <a:buClr>
                <a:schemeClr val="dk1"/>
              </a:buClr>
              <a:buSzPct val="36666"/>
              <a:buFont typeface="Arial"/>
              <a:buNone/>
            </a:pPr>
            <a:r>
              <a:rPr lang="en"/>
              <a:t>Creating a quiz using </a:t>
            </a:r>
            <a:r>
              <a:rPr lang="en" u="sng">
                <a:solidFill>
                  <a:schemeClr val="hlink"/>
                </a:solidFill>
                <a:hlinkClick r:id="rId7"/>
              </a:rPr>
              <a:t>google forms</a:t>
            </a:r>
            <a:r>
              <a:rPr lang="en"/>
              <a:t> </a:t>
            </a:r>
          </a:p>
          <a:p>
            <a:pPr lvl="0" rtl="0">
              <a:buNone/>
            </a:pPr>
            <a:r>
              <a:rPr lang="en"/>
              <a:t>Tutorial </a:t>
            </a:r>
            <a:r>
              <a:rPr lang="en" u="sng">
                <a:solidFill>
                  <a:schemeClr val="hlink"/>
                </a:solidFill>
                <a:hlinkClick r:id="rId8"/>
              </a:rPr>
              <a:t>2012</a:t>
            </a:r>
          </a:p>
          <a:p>
            <a:pPr lvl="0" rtl="0">
              <a:buNone/>
            </a:pPr>
            <a:r>
              <a:rPr lang="en"/>
              <a:t>Drive </a:t>
            </a:r>
            <a:r>
              <a:rPr lang="en" u="sng">
                <a:solidFill>
                  <a:schemeClr val="hlink"/>
                </a:solidFill>
                <a:hlinkClick r:id="rId9"/>
              </a:rPr>
              <a:t>PLUS page</a:t>
            </a:r>
          </a:p>
          <a:p>
            <a:pPr lvl="0" rtl="0">
              <a:buNone/>
            </a:pPr>
            <a:r>
              <a:rPr lang="en"/>
              <a:t>Drive </a:t>
            </a:r>
            <a:r>
              <a:rPr lang="en" u="sng">
                <a:solidFill>
                  <a:schemeClr val="hlink"/>
                </a:solidFill>
                <a:hlinkClick r:id="rId10"/>
              </a:rPr>
              <a:t>Blog</a:t>
            </a:r>
          </a:p>
        </p:txBody>
      </p:sp>
      <p:pic>
        <p:nvPicPr>
          <p:cNvPr id="236" name="Shape 236"/>
          <p:cNvPicPr preferRelativeResize="0"/>
          <p:nvPr/>
        </p:nvPicPr>
        <p:blipFill>
          <a:blip r:embed="rId11"/>
          <a:stretch>
            <a:fillRect/>
          </a:stretch>
        </p:blipFill>
        <p:spPr>
          <a:xfrm>
            <a:off x="7399250" y="0"/>
            <a:ext cx="1744750" cy="13085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Shape 56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4560250" y="0"/>
            <a:ext cx="4583750" cy="2100870"/>
          </a:xfrm>
          <a:prstGeom prst="rect">
            <a:avLst/>
          </a:prstGeom>
        </p:spPr>
      </p:pic>
      <p:pic>
        <p:nvPicPr>
          <p:cNvPr id="57" name="Shape 57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x="6420000" y="4152812"/>
            <a:ext cx="2743200" cy="2743200"/>
          </a:xfrm>
          <a:prstGeom prst="rect">
            <a:avLst/>
          </a:prstGeom>
        </p:spPr>
      </p:pic>
      <p:sp>
        <p:nvSpPr>
          <p:cNvPr id="58" name="Shape 58"/>
          <p:cNvSpPr txBox="1"/>
          <p:nvPr/>
        </p:nvSpPr>
        <p:spPr>
          <a:xfrm>
            <a:off x="284625" y="197675"/>
            <a:ext cx="2560500" cy="778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 sz="3000" u="sng">
                <a:solidFill>
                  <a:schemeClr val="hlink"/>
                </a:solidFill>
                <a:hlinkClick r:id="rId5"/>
              </a:rPr>
              <a:t>@cmcgee200</a:t>
            </a:r>
          </a:p>
        </p:txBody>
      </p:sp>
      <p:sp>
        <p:nvSpPr>
          <p:cNvPr id="59" name="Shape 59"/>
          <p:cNvSpPr txBox="1"/>
          <p:nvPr/>
        </p:nvSpPr>
        <p:spPr>
          <a:xfrm>
            <a:off x="0" y="6199200"/>
            <a:ext cx="3573600" cy="658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 sz="3000" u="sng">
                <a:solidFill>
                  <a:schemeClr val="hlink"/>
                </a:solidFill>
                <a:hlinkClick r:id="rId6"/>
              </a:rPr>
              <a:t>drchrismcgee.com/</a:t>
            </a:r>
          </a:p>
        </p:txBody>
      </p:sp>
      <p:pic>
        <p:nvPicPr>
          <p:cNvPr id="60" name="Shape 60"/>
          <p:cNvPicPr preferRelativeResize="0"/>
          <p:nvPr/>
        </p:nvPicPr>
        <p:blipFill>
          <a:blip r:embed="rId7"/>
          <a:stretch>
            <a:fillRect/>
          </a:stretch>
        </p:blipFill>
        <p:spPr>
          <a:xfrm>
            <a:off x="2545675" y="2773175"/>
            <a:ext cx="2743199" cy="2076449"/>
          </a:xfrm>
          <a:prstGeom prst="rect">
            <a:avLst/>
          </a:prstGeom>
        </p:spPr>
      </p:pic>
      <p:pic>
        <p:nvPicPr>
          <p:cNvPr id="61" name="Shape 61"/>
          <p:cNvPicPr preferRelativeResize="0"/>
          <p:nvPr/>
        </p:nvPicPr>
        <p:blipFill>
          <a:blip r:embed="rId8"/>
          <a:stretch>
            <a:fillRect/>
          </a:stretch>
        </p:blipFill>
        <p:spPr>
          <a:xfrm>
            <a:off x="193275" y="1066150"/>
            <a:ext cx="2743200" cy="2057400"/>
          </a:xfrm>
          <a:prstGeom prst="rect">
            <a:avLst/>
          </a:prstGeom>
        </p:spPr>
      </p:pic>
      <p:pic>
        <p:nvPicPr>
          <p:cNvPr id="62" name="Shape 62"/>
          <p:cNvPicPr preferRelativeResize="0"/>
          <p:nvPr/>
        </p:nvPicPr>
        <p:blipFill>
          <a:blip r:embed="rId9"/>
          <a:stretch>
            <a:fillRect/>
          </a:stretch>
        </p:blipFill>
        <p:spPr>
          <a:xfrm>
            <a:off x="5480525" y="2100885"/>
            <a:ext cx="2743200" cy="2112264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Shape 63"/>
          <p:cNvPicPr preferRelativeResize="0"/>
          <p:nvPr/>
        </p:nvPicPr>
        <p:blipFill>
          <a:blip r:embed="rId10"/>
          <a:stretch>
            <a:fillRect/>
          </a:stretch>
        </p:blipFill>
        <p:spPr>
          <a:xfrm>
            <a:off x="1452600" y="5080825"/>
            <a:ext cx="4583749" cy="887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Shape 64"/>
          <p:cNvPicPr preferRelativeResize="0"/>
          <p:nvPr/>
        </p:nvPicPr>
        <p:blipFill>
          <a:blip r:embed="rId11"/>
          <a:stretch>
            <a:fillRect/>
          </a:stretch>
        </p:blipFill>
        <p:spPr>
          <a:xfrm>
            <a:off x="193275" y="3213225"/>
            <a:ext cx="1536499" cy="1536499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Shape 65"/>
          <p:cNvPicPr preferRelativeResize="0"/>
          <p:nvPr/>
        </p:nvPicPr>
        <p:blipFill>
          <a:blip r:embed="rId12"/>
          <a:stretch>
            <a:fillRect/>
          </a:stretch>
        </p:blipFill>
        <p:spPr>
          <a:xfrm>
            <a:off x="2845118" y="197674"/>
            <a:ext cx="810831" cy="658800"/>
          </a:xfrm>
          <a:prstGeom prst="rect">
            <a:avLst/>
          </a:prstGeom>
        </p:spPr>
      </p:pic>
      <p:sp>
        <p:nvSpPr>
          <p:cNvPr id="66" name="Shape 66"/>
          <p:cNvSpPr txBox="1"/>
          <p:nvPr/>
        </p:nvSpPr>
        <p:spPr>
          <a:xfrm>
            <a:off x="4228500" y="5992550"/>
            <a:ext cx="1536599" cy="404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u="sng">
                <a:solidFill>
                  <a:schemeClr val="hlink"/>
                </a:solidFill>
                <a:hlinkClick r:id="rId13"/>
              </a:rPr>
              <a:t>Top 100 Blogs</a:t>
            </a:r>
          </a:p>
        </p:txBody>
      </p:sp>
      <p:sp>
        <p:nvSpPr>
          <p:cNvPr id="67" name="Shape 67"/>
          <p:cNvSpPr txBox="1"/>
          <p:nvPr/>
        </p:nvSpPr>
        <p:spPr>
          <a:xfrm>
            <a:off x="3489025" y="2294000"/>
            <a:ext cx="1800000" cy="4791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u="sng">
                <a:solidFill>
                  <a:schemeClr val="hlink"/>
                </a:solidFill>
                <a:hlinkClick r:id="rId14"/>
              </a:rPr>
              <a:t>TOP 100 Edtech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Shape 72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0" y="968375"/>
            <a:ext cx="9144000" cy="4921250"/>
          </a:xfrm>
          <a:prstGeom prst="rect">
            <a:avLst/>
          </a:prstGeom>
        </p:spPr>
      </p:pic>
      <p:pic>
        <p:nvPicPr>
          <p:cNvPr id="73" name="Shape 73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x="0" y="5549450"/>
            <a:ext cx="1744750" cy="13085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2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buNone/>
            </a:pPr>
            <a:r>
              <a:rPr lang="en"/>
              <a:t>Using Forms to:</a:t>
            </a:r>
          </a:p>
        </p:txBody>
      </p:sp>
      <p:sp>
        <p:nvSpPr>
          <p:cNvPr id="79" name="Shape 7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Take grant applications: PDK Grant </a:t>
            </a:r>
            <a:r>
              <a:rPr lang="en" u="sng">
                <a:solidFill>
                  <a:schemeClr val="hlink"/>
                </a:solidFill>
                <a:hlinkClick r:id="rId3"/>
              </a:rPr>
              <a:t>https://docs.google.com/forms/d/1WGoYGkB6v7uvlBTU1O5hUl6c-ZrlKK9UUQFKWzZFfwM/viewform</a:t>
            </a:r>
          </a:p>
          <a:p>
            <a:endParaRPr lang="en" u="sng">
              <a:solidFill>
                <a:schemeClr val="hlink"/>
              </a:solidFill>
              <a:hlinkClick r:id="rId3"/>
            </a:endParaRPr>
          </a:p>
          <a:p>
            <a:endParaRPr lang="en" u="sng">
              <a:solidFill>
                <a:schemeClr val="hlink"/>
              </a:solidFill>
              <a:hlinkClick r:id="rId3"/>
            </a:endParaRPr>
          </a:p>
        </p:txBody>
      </p:sp>
      <p:pic>
        <p:nvPicPr>
          <p:cNvPr id="80" name="Shape 80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x="5223000" y="3785925"/>
            <a:ext cx="3920999" cy="3008825"/>
          </a:xfrm>
          <a:prstGeom prst="rect">
            <a:avLst/>
          </a:prstGeom>
        </p:spPr>
      </p:pic>
      <p:pic>
        <p:nvPicPr>
          <p:cNvPr id="81" name="Shape 81"/>
          <p:cNvPicPr preferRelativeResize="0"/>
          <p:nvPr/>
        </p:nvPicPr>
        <p:blipFill>
          <a:blip r:embed="rId5"/>
          <a:stretch>
            <a:fillRect/>
          </a:stretch>
        </p:blipFill>
        <p:spPr>
          <a:xfrm>
            <a:off x="0" y="5549450"/>
            <a:ext cx="1744750" cy="13085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2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Project Progress</a:t>
            </a:r>
          </a:p>
        </p:txBody>
      </p:sp>
      <p:sp>
        <p:nvSpPr>
          <p:cNvPr id="87" name="Shape 8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http://goo.gl/Vu5xcO</a:t>
            </a:r>
          </a:p>
          <a:p>
            <a:endParaRPr lang="en" u="sng">
              <a:solidFill>
                <a:schemeClr val="hlink"/>
              </a:solidFill>
              <a:hlinkClick r:id="rId3"/>
            </a:endParaRPr>
          </a:p>
        </p:txBody>
      </p:sp>
      <p:pic>
        <p:nvPicPr>
          <p:cNvPr id="88" name="Shape 88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x="6400800" y="4557150"/>
            <a:ext cx="2743200" cy="1828800"/>
          </a:xfrm>
          <a:prstGeom prst="rect">
            <a:avLst/>
          </a:prstGeom>
        </p:spPr>
      </p:pic>
      <p:pic>
        <p:nvPicPr>
          <p:cNvPr id="89" name="Shape 89"/>
          <p:cNvPicPr preferRelativeResize="0"/>
          <p:nvPr/>
        </p:nvPicPr>
        <p:blipFill>
          <a:blip r:embed="rId5"/>
          <a:stretch>
            <a:fillRect/>
          </a:stretch>
        </p:blipFill>
        <p:spPr>
          <a:xfrm>
            <a:off x="0" y="4660900"/>
            <a:ext cx="3657600" cy="2197099"/>
          </a:xfrm>
          <a:prstGeom prst="rect">
            <a:avLst/>
          </a:prstGeom>
        </p:spPr>
      </p:pic>
      <p:pic>
        <p:nvPicPr>
          <p:cNvPr id="90" name="Shape 90"/>
          <p:cNvPicPr preferRelativeResize="0"/>
          <p:nvPr/>
        </p:nvPicPr>
        <p:blipFill>
          <a:blip r:embed="rId6"/>
          <a:stretch>
            <a:fillRect/>
          </a:stretch>
        </p:blipFill>
        <p:spPr>
          <a:xfrm>
            <a:off x="3657600" y="4080900"/>
            <a:ext cx="2743199" cy="2781299"/>
          </a:xfrm>
          <a:prstGeom prst="rect">
            <a:avLst/>
          </a:prstGeom>
        </p:spPr>
      </p:pic>
      <p:pic>
        <p:nvPicPr>
          <p:cNvPr id="91" name="Shape 91"/>
          <p:cNvPicPr preferRelativeResize="0"/>
          <p:nvPr/>
        </p:nvPicPr>
        <p:blipFill>
          <a:blip r:embed="rId7"/>
          <a:stretch>
            <a:fillRect/>
          </a:stretch>
        </p:blipFill>
        <p:spPr>
          <a:xfrm>
            <a:off x="7399250" y="0"/>
            <a:ext cx="1744750" cy="13085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2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Using Forms to:</a:t>
            </a:r>
          </a:p>
        </p:txBody>
      </p:sp>
      <p:sp>
        <p:nvSpPr>
          <p:cNvPr id="97" name="Shape 9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Gain feedback: EdcampSTL Eval </a:t>
            </a:r>
            <a:r>
              <a:rPr lang="en" u="sng">
                <a:solidFill>
                  <a:schemeClr val="hlink"/>
                </a:solidFill>
                <a:hlinkClick r:id="rId3"/>
              </a:rPr>
              <a:t>https://docs.google.com/forms/d/1bwlWa1sJkm9z0dDSRdYEwQQkJrBswmoLGbFu9pJAzz0/viewform</a:t>
            </a:r>
          </a:p>
          <a:p>
            <a:endParaRPr lang="en" u="sng">
              <a:solidFill>
                <a:schemeClr val="hlink"/>
              </a:solidFill>
              <a:hlinkClick r:id="rId3"/>
            </a:endParaRPr>
          </a:p>
          <a:p>
            <a:pPr lvl="0" rtl="0">
              <a:buNone/>
            </a:pPr>
            <a:r>
              <a:rPr lang="en"/>
              <a:t>Results: </a:t>
            </a:r>
          </a:p>
          <a:p>
            <a:pPr lvl="0" rtl="0">
              <a:buNone/>
            </a:pPr>
            <a:r>
              <a:rPr lang="en" u="sng">
                <a:solidFill>
                  <a:schemeClr val="hlink"/>
                </a:solidFill>
                <a:hlinkClick r:id="rId4"/>
              </a:rPr>
              <a:t>https://docs.google.com/spreadsheet/ccc?key=0Agz1J6fj2c9rdE44NUo1MFNuakxpT3RsWGttcnNULWc&amp;usp=drive_web#gid=0</a:t>
            </a:r>
          </a:p>
          <a:p>
            <a:endParaRPr lang="en" u="sng">
              <a:solidFill>
                <a:schemeClr val="hlink"/>
              </a:solidFill>
              <a:hlinkClick r:id="rId4"/>
            </a:endParaRPr>
          </a:p>
          <a:p>
            <a:endParaRPr lang="en" u="sng">
              <a:solidFill>
                <a:schemeClr val="hlink"/>
              </a:solidFill>
              <a:hlinkClick r:id="rId4"/>
            </a:endParaRPr>
          </a:p>
        </p:txBody>
      </p:sp>
      <p:pic>
        <p:nvPicPr>
          <p:cNvPr id="98" name="Shape 98"/>
          <p:cNvPicPr preferRelativeResize="0"/>
          <p:nvPr/>
        </p:nvPicPr>
        <p:blipFill>
          <a:blip r:embed="rId5"/>
          <a:stretch>
            <a:fillRect/>
          </a:stretch>
        </p:blipFill>
        <p:spPr>
          <a:xfrm>
            <a:off x="7126142" y="0"/>
            <a:ext cx="2094807" cy="1600199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2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buNone/>
            </a:pPr>
            <a:r>
              <a:rPr lang="en"/>
              <a:t>Using Forms to:</a:t>
            </a:r>
          </a:p>
        </p:txBody>
      </p:sp>
      <p:sp>
        <p:nvSpPr>
          <p:cNvPr id="104" name="Shape 10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Gather Research: Chat Schedule: </a:t>
            </a:r>
            <a:r>
              <a:rPr lang="en" u="sng">
                <a:solidFill>
                  <a:schemeClr val="hlink"/>
                </a:solidFill>
                <a:hlinkClick r:id="rId3"/>
              </a:rPr>
              <a:t>https://docs.google.com/spreadsheet/viewform?usp=drive_web&amp;formkey=dF9kWFFKV1k2R2tFOGVfd19EcXFXZnc6MA#gid=0</a:t>
            </a:r>
          </a:p>
          <a:p>
            <a:endParaRPr lang="en" u="sng">
              <a:solidFill>
                <a:schemeClr val="hlink"/>
              </a:solidFill>
              <a:hlinkClick r:id="rId3"/>
            </a:endParaRPr>
          </a:p>
          <a:p>
            <a:endParaRPr lang="en" u="sng">
              <a:solidFill>
                <a:schemeClr val="hlink"/>
              </a:solidFill>
              <a:hlinkClick r:id="rId3"/>
            </a:endParaRPr>
          </a:p>
        </p:txBody>
      </p:sp>
      <p:pic>
        <p:nvPicPr>
          <p:cNvPr id="105" name="Shape 105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x="4318525" y="3607499"/>
            <a:ext cx="4825474" cy="3250500"/>
          </a:xfrm>
          <a:prstGeom prst="rect">
            <a:avLst/>
          </a:prstGeom>
        </p:spPr>
      </p:pic>
      <p:pic>
        <p:nvPicPr>
          <p:cNvPr id="106" name="Shape 106"/>
          <p:cNvPicPr preferRelativeResize="0"/>
          <p:nvPr/>
        </p:nvPicPr>
        <p:blipFill>
          <a:blip r:embed="rId5"/>
          <a:stretch>
            <a:fillRect/>
          </a:stretch>
        </p:blipFill>
        <p:spPr>
          <a:xfrm>
            <a:off x="0" y="5549450"/>
            <a:ext cx="1744750" cy="13085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2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buNone/>
            </a:pPr>
            <a:r>
              <a:rPr lang="en"/>
              <a:t>Using Forms to:</a:t>
            </a:r>
          </a:p>
        </p:txBody>
      </p:sp>
      <p:sp>
        <p:nvSpPr>
          <p:cNvPr id="112" name="Shape 11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3103199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Track Reading Records</a:t>
            </a:r>
          </a:p>
          <a:p>
            <a:endParaRPr lang="en"/>
          </a:p>
        </p:txBody>
      </p:sp>
      <p:pic>
        <p:nvPicPr>
          <p:cNvPr id="113" name="Shape 113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3828566" y="1417950"/>
            <a:ext cx="5315433" cy="5483674"/>
          </a:xfrm>
          <a:prstGeom prst="rect">
            <a:avLst/>
          </a:prstGeom>
        </p:spPr>
      </p:pic>
      <p:pic>
        <p:nvPicPr>
          <p:cNvPr id="114" name="Shape 114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x="0" y="5549450"/>
            <a:ext cx="1744750" cy="13085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theme/theme1.xml><?xml version="1.0" encoding="utf-8"?>
<a:theme xmlns:a="http://schemas.openxmlformats.org/drawingml/2006/main" name="light-gradient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409</Words>
  <Application>Microsoft Macintosh PowerPoint</Application>
  <PresentationFormat>On-screen Show (4:3)</PresentationFormat>
  <Paragraphs>81</Paragraphs>
  <Slides>24</Slides>
  <Notes>24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24</vt:i4>
      </vt:variant>
    </vt:vector>
  </HeadingPairs>
  <TitlesOfParts>
    <vt:vector size="26" baseType="lpstr">
      <vt:lpstr>light-gradient</vt:lpstr>
      <vt:lpstr>Custom Theme</vt:lpstr>
      <vt:lpstr>What The Forms?!</vt:lpstr>
      <vt:lpstr>PowerPoint Presentation</vt:lpstr>
      <vt:lpstr>PowerPoint Presentation</vt:lpstr>
      <vt:lpstr>PowerPoint Presentation</vt:lpstr>
      <vt:lpstr>Using Forms to:</vt:lpstr>
      <vt:lpstr>Project Progress</vt:lpstr>
      <vt:lpstr>Using Forms to:</vt:lpstr>
      <vt:lpstr>Using Forms to:</vt:lpstr>
      <vt:lpstr>Using Forms to:</vt:lpstr>
      <vt:lpstr>Using Forms to:</vt:lpstr>
      <vt:lpstr>Using Forms to:</vt:lpstr>
      <vt:lpstr>Using Forms to:</vt:lpstr>
      <vt:lpstr>Using Forms to:</vt:lpstr>
      <vt:lpstr>Using Forms to:</vt:lpstr>
      <vt:lpstr>Using Forms to:</vt:lpstr>
      <vt:lpstr>Using Forms to:</vt:lpstr>
      <vt:lpstr>Using Forms to:</vt:lpstr>
      <vt:lpstr>Ways forms could be useful as an administrator </vt:lpstr>
      <vt:lpstr>Ways forms could be useful as an administrator </vt:lpstr>
      <vt:lpstr>How else can you use forms?</vt:lpstr>
      <vt:lpstr>Sharing a form</vt:lpstr>
      <vt:lpstr>Go on, try it out</vt:lpstr>
      <vt:lpstr>Collaboratively make a form</vt:lpstr>
      <vt:lpstr>Resources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The Forms?!</dc:title>
  <cp:lastModifiedBy>Debbie Fucoloro</cp:lastModifiedBy>
  <cp:revision>1</cp:revision>
  <dcterms:modified xsi:type="dcterms:W3CDTF">2014-03-11T17:36:52Z</dcterms:modified>
</cp:coreProperties>
</file>